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4" r:id="rId3"/>
    <p:sldId id="266" r:id="rId4"/>
    <p:sldId id="267" r:id="rId5"/>
    <p:sldId id="271" r:id="rId6"/>
    <p:sldId id="272" r:id="rId7"/>
    <p:sldId id="258" r:id="rId8"/>
    <p:sldId id="260" r:id="rId9"/>
    <p:sldId id="265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1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6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87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421BA-2580-42CB-A5E9-66EA67EDFCF8}" type="datetimeFigureOut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AAA72-7AC8-48B9-926F-7D00E6D865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72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43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9" y="0"/>
            <a:ext cx="91076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178550"/>
            <a:ext cx="19256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35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 bwMode="gray">
          <a:xfrm>
            <a:off x="0" y="0"/>
            <a:ext cx="9144000" cy="59265"/>
          </a:xfrm>
          <a:prstGeom prst="rect">
            <a:avLst/>
          </a:prstGeom>
          <a:solidFill>
            <a:srgbClr val="FF61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10"/>
          </p:nvPr>
        </p:nvSpPr>
        <p:spPr bwMode="gray">
          <a:xfrm>
            <a:off x="8074993" y="6453336"/>
            <a:ext cx="941387" cy="209550"/>
          </a:xfrm>
        </p:spPr>
        <p:txBody>
          <a:bodyPr lIns="0" tIns="0" rIns="0" bIns="0"/>
          <a:lstStyle>
            <a:lvl1pPr>
              <a:defRPr sz="700" b="1">
                <a:solidFill>
                  <a:srgbClr val="595959"/>
                </a:solidFill>
                <a:latin typeface="Tahoma" panose="020B0604030504040204" pitchFamily="34" charset="0"/>
                <a:ea typeface="나눔고딕 ExtraBold" panose="020D0904000000000000" pitchFamily="50" charset="-127"/>
                <a:cs typeface="Tahoma" panose="020B0604030504040204" pitchFamily="34" charset="0"/>
              </a:defRPr>
            </a:lvl1pPr>
          </a:lstStyle>
          <a:p>
            <a:fld id="{E0F47DD0-54A2-4F9D-9D18-323BA01F731A}" type="slidenum">
              <a:rPr lang="ko-KR" altLang="en-US"/>
              <a:pPr/>
              <a:t>‹#›</a:t>
            </a:fld>
            <a:r>
              <a:rPr lang="ko-KR" altLang="en-US" dirty="0"/>
              <a:t>  </a:t>
            </a:r>
            <a:r>
              <a:rPr lang="en-US" altLang="ko-KR" dirty="0"/>
              <a:t>page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82" y="328090"/>
            <a:ext cx="1298625" cy="19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67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7ADDF-188F-470D-9FDB-1643EC64BDA2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332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57E8-D5EB-40ED-81F0-DC55669A0D01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928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6998-8F43-4030-93CB-DF17AE72EE72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987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242E-FC95-4D84-A73E-9D4DC26F9B29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61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8E0E8-C3AC-4969-8D90-ABA98DC2F471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3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63BAC-3FD4-41E4-8BA8-A7DF73F736C8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44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5CC5-12E5-4732-BD8A-68174768262E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070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F8277-40B4-46E6-A891-BF03FE44BE67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902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89698-937D-442C-AF2B-B0ADE0EB5ACE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76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7ADDF-188F-470D-9FDB-1643EC64BDA2}" type="datetime1">
              <a:rPr lang="ko-KR" altLang="en-US" smtClean="0"/>
              <a:t>2025-03-05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43FA5-D21E-4F3A-A210-0B4ABA6CEB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72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971715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37674" y="2688729"/>
            <a:ext cx="5868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신용카드 결제 프로세스 정의서</a:t>
            </a:r>
            <a:endParaRPr lang="en-US" altLang="ko-KR" sz="2800" b="1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15716" y="3676962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㈜</a:t>
            </a:r>
            <a:r>
              <a:rPr lang="ko-KR" altLang="en-US" sz="20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헥토파이낸셜</a:t>
            </a:r>
            <a:r>
              <a:rPr lang="ko-KR" altLang="en-US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altLang="ko-KR" sz="2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en-US" altLang="ko-KR" sz="2000" dirty="0" smtClean="0">
                <a:solidFill>
                  <a:srgbClr val="FF611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ko-KR" altLang="en-US" sz="2000" dirty="0" err="1" smtClean="0">
                <a:solidFill>
                  <a:srgbClr val="FF611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업체명</a:t>
            </a:r>
            <a:r>
              <a:rPr lang="en-US" altLang="ko-KR" sz="2000" dirty="0" smtClean="0">
                <a:solidFill>
                  <a:srgbClr val="FF611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2428" y="6301054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  <a:ea typeface="나눔고딕" panose="020D0604000000000000" pitchFamily="50" charset="-127"/>
              </a:rPr>
              <a:t>※ </a:t>
            </a:r>
            <a:r>
              <a:rPr lang="ko-KR" altLang="en-US" sz="1000" dirty="0">
                <a:solidFill>
                  <a:srgbClr val="FF0000"/>
                </a:solidFill>
                <a:ea typeface="나눔고딕" panose="020D0604000000000000" pitchFamily="50" charset="-127"/>
              </a:rPr>
              <a:t>공란 모두 기재</a:t>
            </a:r>
          </a:p>
        </p:txBody>
      </p:sp>
    </p:spTree>
    <p:extLst>
      <p:ext uri="{BB962C8B-B14F-4D97-AF65-F5344CB8AC3E}">
        <p14:creationId xmlns:p14="http://schemas.microsoft.com/office/powerpoint/2010/main" val="11404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oup 4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249323"/>
              </p:ext>
            </p:extLst>
          </p:nvPr>
        </p:nvGraphicFramePr>
        <p:xfrm>
          <a:off x="467544" y="1709161"/>
          <a:ext cx="8102351" cy="4469478"/>
        </p:xfrm>
        <a:graphic>
          <a:graphicData uri="http://schemas.openxmlformats.org/drawingml/2006/table">
            <a:tbl>
              <a:tblPr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837">
                  <a:extLst>
                    <a:ext uri="{9D8B030D-6E8A-4147-A177-3AD203B41FA5}">
                      <a16:colId xmlns:a16="http://schemas.microsoft.com/office/drawing/2014/main" val="608766698"/>
                    </a:ext>
                  </a:extLst>
                </a:gridCol>
                <a:gridCol w="2592289">
                  <a:extLst>
                    <a:ext uri="{9D8B030D-6E8A-4147-A177-3AD203B41FA5}">
                      <a16:colId xmlns:a16="http://schemas.microsoft.com/office/drawing/2014/main" val="2016555133"/>
                    </a:ext>
                  </a:extLst>
                </a:gridCol>
              </a:tblGrid>
              <a:tr h="6840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상호명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 </a:t>
                      </a: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PG</a:t>
                      </a:r>
                      <a:r>
                        <a:rPr kumimoji="1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</a:t>
                      </a: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㈜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헥토파이낸셜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3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사업자등록번호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대표자명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6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서비스명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대표자 생년월일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7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사이트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URL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대표번호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고객센터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5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판매상품 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/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서비스</a:t>
                      </a: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테스트 계정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(ID / PW)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07641"/>
                  </a:ext>
                </a:extLst>
              </a:tr>
              <a:tr h="7868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사업장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주소</a:t>
                      </a:r>
                      <a:endParaRPr kumimoji="1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굴림" charset="-127"/>
                        </a:defRPr>
                      </a:lvl9pPr>
                    </a:lstStyle>
                    <a:p>
                      <a:pPr marL="0" marR="0" lvl="0" indent="0" algn="ctr" defTabSz="914400" rtl="0" eaLnBrk="0" fontAlgn="base" latinLnBrk="1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0000" marR="90000" marT="46791" marB="46791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12428" y="6301054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  <a:ea typeface="나눔고딕" panose="020D0604000000000000" pitchFamily="50" charset="-127"/>
              </a:rPr>
              <a:t>※ </a:t>
            </a:r>
            <a:r>
              <a:rPr lang="ko-KR" altLang="en-US" sz="1000" dirty="0">
                <a:solidFill>
                  <a:srgbClr val="FF0000"/>
                </a:solidFill>
                <a:ea typeface="나눔고딕" panose="020D0604000000000000" pitchFamily="50" charset="-127"/>
              </a:rPr>
              <a:t>공란 모두 기재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523917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가맹점 정보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1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784277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메인페이지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/>
          <p:cNvGrpSpPr/>
          <p:nvPr/>
        </p:nvGrpSpPr>
        <p:grpSpPr>
          <a:xfrm>
            <a:off x="612960" y="1644126"/>
            <a:ext cx="7918080" cy="4384457"/>
            <a:chOff x="1345721" y="912162"/>
            <a:chExt cx="7918080" cy="4384457"/>
          </a:xfrm>
        </p:grpSpPr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5721" y="912162"/>
              <a:ext cx="7918080" cy="3470058"/>
            </a:xfrm>
            <a:prstGeom prst="rect">
              <a:avLst/>
            </a:prstGeom>
          </p:spPr>
        </p:pic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9763" y="3698166"/>
              <a:ext cx="6717308" cy="159845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8" name="직사각형 27"/>
            <p:cNvSpPr/>
            <p:nvPr/>
          </p:nvSpPr>
          <p:spPr>
            <a:xfrm>
              <a:off x="2022893" y="3767174"/>
              <a:ext cx="2989054" cy="122152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12428" y="6301054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  <a:ea typeface="나눔고딕" panose="020D0604000000000000" pitchFamily="50" charset="-127"/>
              </a:rPr>
              <a:t>※ </a:t>
            </a:r>
            <a:r>
              <a:rPr lang="ko-KR" altLang="en-US" sz="1000" dirty="0">
                <a:solidFill>
                  <a:srgbClr val="FF0000"/>
                </a:solidFill>
              </a:rPr>
              <a:t>메인페이지 첨부 </a:t>
            </a:r>
            <a:r>
              <a:rPr lang="en-US" altLang="ko-KR" sz="1000" dirty="0" smtClean="0">
                <a:solidFill>
                  <a:srgbClr val="FF0000"/>
                </a:solidFill>
              </a:rPr>
              <a:t>:</a:t>
            </a:r>
            <a:r>
              <a:rPr lang="ko-KR" altLang="en-US" sz="1000" dirty="0" smtClean="0">
                <a:solidFill>
                  <a:srgbClr val="FF0000"/>
                </a:solidFill>
              </a:rPr>
              <a:t> </a:t>
            </a:r>
            <a:r>
              <a:rPr lang="ko-KR" altLang="en-US" sz="1000" dirty="0">
                <a:solidFill>
                  <a:srgbClr val="FF0000"/>
                </a:solidFill>
              </a:rPr>
              <a:t>사이트 하단 사업자 정보 필수 </a:t>
            </a:r>
            <a:r>
              <a:rPr lang="en-US" altLang="ko-KR" sz="1000" dirty="0">
                <a:solidFill>
                  <a:srgbClr val="FF0000"/>
                </a:solidFill>
              </a:rPr>
              <a:t>(</a:t>
            </a:r>
            <a:r>
              <a:rPr lang="ko-KR" altLang="en-US" sz="1000" dirty="0">
                <a:solidFill>
                  <a:srgbClr val="FF0000"/>
                </a:solidFill>
              </a:rPr>
              <a:t>사업자명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사업자등록번호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주소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대표자명</a:t>
            </a:r>
            <a:r>
              <a:rPr lang="en-US" altLang="ko-KR" sz="1000" dirty="0">
                <a:solidFill>
                  <a:srgbClr val="FF0000"/>
                </a:solidFill>
              </a:rPr>
              <a:t>, </a:t>
            </a:r>
            <a:r>
              <a:rPr lang="ko-KR" altLang="en-US" sz="1000" dirty="0">
                <a:solidFill>
                  <a:srgbClr val="FF0000"/>
                </a:solidFill>
              </a:rPr>
              <a:t>고객센터번호</a:t>
            </a:r>
            <a:r>
              <a:rPr lang="en-US" altLang="ko-KR" sz="1000" dirty="0">
                <a:solidFill>
                  <a:srgbClr val="FF0000"/>
                </a:solidFill>
              </a:rPr>
              <a:t>(</a:t>
            </a:r>
            <a:r>
              <a:rPr lang="ko-KR" altLang="en-US" sz="1000" dirty="0">
                <a:solidFill>
                  <a:srgbClr val="FF0000"/>
                </a:solidFill>
              </a:rPr>
              <a:t>휴대폰번호 불가</a:t>
            </a:r>
            <a:r>
              <a:rPr lang="en-US" altLang="ko-KR" sz="1000" dirty="0">
                <a:solidFill>
                  <a:srgbClr val="FF0000"/>
                </a:solidFill>
              </a:rPr>
              <a:t>))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4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621254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로그인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 회원가입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12428" y="6292428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</a:rPr>
              <a:t>회원가입 </a:t>
            </a:r>
            <a:r>
              <a:rPr lang="en-US" altLang="ko-KR" sz="1000" dirty="0" smtClean="0">
                <a:solidFill>
                  <a:srgbClr val="FF0000"/>
                </a:solidFill>
              </a:rPr>
              <a:t>: </a:t>
            </a:r>
            <a:r>
              <a:rPr lang="ko-KR" altLang="en-US" sz="1000" dirty="0">
                <a:solidFill>
                  <a:srgbClr val="FF0000"/>
                </a:solidFill>
              </a:rPr>
              <a:t>이용약관</a:t>
            </a:r>
            <a:r>
              <a:rPr lang="en-US" altLang="ko-KR" sz="1000" dirty="0">
                <a:solidFill>
                  <a:srgbClr val="FF0000"/>
                </a:solidFill>
              </a:rPr>
              <a:t>/</a:t>
            </a:r>
            <a:r>
              <a:rPr lang="ko-KR" altLang="en-US" sz="1000" dirty="0">
                <a:solidFill>
                  <a:srgbClr val="FF0000"/>
                </a:solidFill>
              </a:rPr>
              <a:t>개인정보 </a:t>
            </a:r>
            <a:r>
              <a:rPr lang="ko-KR" altLang="en-US" sz="1000" dirty="0" smtClean="0">
                <a:solidFill>
                  <a:srgbClr val="FF0000"/>
                </a:solidFill>
              </a:rPr>
              <a:t>취급 약관 </a:t>
            </a:r>
            <a:r>
              <a:rPr lang="ko-KR" altLang="en-US" sz="1000" dirty="0">
                <a:solidFill>
                  <a:srgbClr val="FF0000"/>
                </a:solidFill>
              </a:rPr>
              <a:t>등 </a:t>
            </a:r>
            <a:r>
              <a:rPr lang="ko-KR" altLang="en-US" sz="1000" dirty="0" smtClean="0">
                <a:solidFill>
                  <a:srgbClr val="FF0000"/>
                </a:solidFill>
              </a:rPr>
              <a:t>필수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010693" y="1662145"/>
            <a:ext cx="4963686" cy="4507868"/>
            <a:chOff x="2060569" y="1584535"/>
            <a:chExt cx="4822368" cy="4359065"/>
          </a:xfrm>
        </p:grpSpPr>
        <p:pic>
          <p:nvPicPr>
            <p:cNvPr id="12" name="그림 11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0569" y="1584535"/>
              <a:ext cx="4822368" cy="4359065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/>
            <a:srcRect r="16211" b="13019"/>
            <a:stretch/>
          </p:blipFill>
          <p:spPr>
            <a:xfrm>
              <a:off x="2258001" y="1727356"/>
              <a:ext cx="3176865" cy="172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233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608682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결제프로세스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(1/4)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12428" y="6292428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</a:rPr>
              <a:t>메인페이지에서 </a:t>
            </a:r>
            <a:r>
              <a:rPr lang="ko-KR" altLang="en-US" sz="1000" dirty="0">
                <a:solidFill>
                  <a:srgbClr val="FF0000"/>
                </a:solidFill>
              </a:rPr>
              <a:t>각 상품 선택 및 결제하기까지의 경로 화면 첨부</a:t>
            </a:r>
          </a:p>
        </p:txBody>
      </p:sp>
      <p:graphicFrame>
        <p:nvGraphicFramePr>
          <p:cNvPr id="28" name="Group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385730"/>
              </p:ext>
            </p:extLst>
          </p:nvPr>
        </p:nvGraphicFramePr>
        <p:xfrm>
          <a:off x="5318318" y="1574949"/>
          <a:ext cx="3419475" cy="2384172"/>
        </p:xfrm>
        <a:graphic>
          <a:graphicData uri="http://schemas.openxmlformats.org/drawingml/2006/table">
            <a:tbl>
              <a:tblPr/>
              <a:tblGrid>
                <a:gridCol w="395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 화면은 예시 사항이며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실제로 홈페이지에 적용 후 화면 </a:t>
                      </a:r>
                      <a:r>
                        <a:rPr kumimoji="0" lang="ko-KR" altLang="en-US" sz="9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캡쳐를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해주시기 바랍니다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가맹점에서 전송하는 내용으로 표시됨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제공기간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상품금액 표시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카드사 선택 결제 페이지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3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약관 고지 및 사용자 동의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490421" y="1743948"/>
            <a:ext cx="4725541" cy="4348455"/>
            <a:chOff x="546102" y="1595145"/>
            <a:chExt cx="4577343" cy="4232022"/>
          </a:xfrm>
        </p:grpSpPr>
        <p:pic>
          <p:nvPicPr>
            <p:cNvPr id="31" name="그림 30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102" y="1595145"/>
              <a:ext cx="4577343" cy="4232022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/>
            <a:srcRect r="16211" b="13019"/>
            <a:stretch/>
          </p:blipFill>
          <p:spPr>
            <a:xfrm>
              <a:off x="546102" y="1738370"/>
              <a:ext cx="3269962" cy="178518"/>
            </a:xfrm>
            <a:prstGeom prst="rect">
              <a:avLst/>
            </a:prstGeom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017" y="4927175"/>
              <a:ext cx="4458427" cy="814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70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50680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결제프로세스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(2/4)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3" name="Group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863762"/>
              </p:ext>
            </p:extLst>
          </p:nvPr>
        </p:nvGraphicFramePr>
        <p:xfrm>
          <a:off x="5318318" y="1574949"/>
          <a:ext cx="3419475" cy="2384172"/>
        </p:xfrm>
        <a:graphic>
          <a:graphicData uri="http://schemas.openxmlformats.org/drawingml/2006/table">
            <a:tbl>
              <a:tblPr/>
              <a:tblGrid>
                <a:gridCol w="395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 화면은 예시 사항이며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실제로 홈페이지에 적용 후 화면 </a:t>
                      </a:r>
                      <a:r>
                        <a:rPr kumimoji="0" lang="ko-KR" altLang="en-US" sz="9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캡쳐를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해주시기 바랍니다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가맹점에서 전송하는 내용으로 표시됨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제공기간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상품금액 표시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카드사 선택 결제 페이지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3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약관 고지 및 사용자 동의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412428" y="6292428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</a:rPr>
              <a:t>메인페이지에서 </a:t>
            </a:r>
            <a:r>
              <a:rPr lang="ko-KR" altLang="en-US" sz="1000" dirty="0">
                <a:solidFill>
                  <a:srgbClr val="FF0000"/>
                </a:solidFill>
              </a:rPr>
              <a:t>각 상품 선택 및 결제하기까지의 경로 화면 첨부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12428" y="1719589"/>
            <a:ext cx="4848907" cy="4338034"/>
            <a:chOff x="538995" y="1605566"/>
            <a:chExt cx="4746551" cy="4271141"/>
          </a:xfrm>
        </p:grpSpPr>
        <p:pic>
          <p:nvPicPr>
            <p:cNvPr id="22" name="그림 21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995" y="1605566"/>
              <a:ext cx="4746551" cy="4271141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/>
            <a:srcRect r="16211" b="13019"/>
            <a:stretch/>
          </p:blipFill>
          <p:spPr>
            <a:xfrm>
              <a:off x="642805" y="1744837"/>
              <a:ext cx="3269962" cy="178518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056" y="4969740"/>
              <a:ext cx="4602490" cy="8409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176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651778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결제프로세스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(3/4)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Group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105636"/>
              </p:ext>
            </p:extLst>
          </p:nvPr>
        </p:nvGraphicFramePr>
        <p:xfrm>
          <a:off x="5318318" y="1574949"/>
          <a:ext cx="3419475" cy="2384172"/>
        </p:xfrm>
        <a:graphic>
          <a:graphicData uri="http://schemas.openxmlformats.org/drawingml/2006/table">
            <a:tbl>
              <a:tblPr/>
              <a:tblGrid>
                <a:gridCol w="395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 화면은 예시 사항이며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실제로 홈페이지에 적용 후 화면 </a:t>
                      </a:r>
                      <a:r>
                        <a:rPr kumimoji="0" lang="ko-KR" altLang="en-US" sz="9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캡쳐를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해주시기 바랍니다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가맹점에서 전송하는 내용으로 표시됨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제공기간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상품금액 표시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카드사 선택 결제 페이지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3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약관 고지 및 사용자 동의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467544" y="2039247"/>
            <a:ext cx="5102379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2428" y="6292428"/>
            <a:ext cx="77768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rgbClr val="FF0000"/>
                </a:solidFill>
              </a:rPr>
              <a:t>※ </a:t>
            </a:r>
            <a:r>
              <a:rPr lang="ko-KR" altLang="en-US" sz="1000" dirty="0" smtClean="0">
                <a:solidFill>
                  <a:srgbClr val="FF0000"/>
                </a:solidFill>
              </a:rPr>
              <a:t>메인페이지에서 </a:t>
            </a:r>
            <a:r>
              <a:rPr lang="ko-KR" altLang="en-US" sz="1000" dirty="0">
                <a:solidFill>
                  <a:srgbClr val="FF0000"/>
                </a:solidFill>
              </a:rPr>
              <a:t>각 상품 선택 및 결제하기까지의 경로 화면 첨부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467544" y="1726794"/>
            <a:ext cx="4839689" cy="4323623"/>
            <a:chOff x="433569" y="1574949"/>
            <a:chExt cx="4839689" cy="4323623"/>
          </a:xfrm>
        </p:grpSpPr>
        <p:pic>
          <p:nvPicPr>
            <p:cNvPr id="60" name="그림 59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569" y="1574949"/>
              <a:ext cx="4839689" cy="4323623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44" y="4953383"/>
              <a:ext cx="4805714" cy="878120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544" y="1702893"/>
              <a:ext cx="4658336" cy="2084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04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291632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결제프로세스 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(4/4)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Group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911333"/>
              </p:ext>
            </p:extLst>
          </p:nvPr>
        </p:nvGraphicFramePr>
        <p:xfrm>
          <a:off x="5318318" y="1574949"/>
          <a:ext cx="3419475" cy="2384172"/>
        </p:xfrm>
        <a:graphic>
          <a:graphicData uri="http://schemas.openxmlformats.org/drawingml/2006/table">
            <a:tbl>
              <a:tblPr/>
              <a:tblGrid>
                <a:gridCol w="395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 화면은 예시 사항이며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실제로 홈페이지에 적용 후 화면 </a:t>
                      </a:r>
                      <a:r>
                        <a:rPr kumimoji="0" lang="ko-KR" altLang="en-US" sz="9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캡쳐를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해주시기 바랍니다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가맹점에서 전송하는 내용으로 표시됨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가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상품명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제공기간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상품금액 표시</a:t>
                      </a: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나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카드사 선택 결제 페이지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3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약관 고지 및 사용자 동의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그룹 3"/>
          <p:cNvGrpSpPr/>
          <p:nvPr/>
        </p:nvGrpSpPr>
        <p:grpSpPr>
          <a:xfrm>
            <a:off x="479615" y="1877939"/>
            <a:ext cx="4931970" cy="4342696"/>
            <a:chOff x="479615" y="1877939"/>
            <a:chExt cx="4931970" cy="4342696"/>
          </a:xfrm>
        </p:grpSpPr>
        <p:pic>
          <p:nvPicPr>
            <p:cNvPr id="27" name="그림 26" descr="화면 캡처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615" y="1877939"/>
              <a:ext cx="4873570" cy="4227456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615" y="1956048"/>
              <a:ext cx="4784883" cy="216314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240" y="5316210"/>
              <a:ext cx="4898345" cy="904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04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845115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표준결제창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Group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975854"/>
              </p:ext>
            </p:extLst>
          </p:nvPr>
        </p:nvGraphicFramePr>
        <p:xfrm>
          <a:off x="5474353" y="1824030"/>
          <a:ext cx="3237202" cy="1417781"/>
        </p:xfrm>
        <a:graphic>
          <a:graphicData uri="http://schemas.openxmlformats.org/drawingml/2006/table">
            <a:tbl>
              <a:tblPr/>
              <a:tblGrid>
                <a:gridCol w="374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2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 화면은 예시 사항이며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실제로 홈페이지에 적용 후 화면 </a:t>
                      </a:r>
                      <a:r>
                        <a:rPr kumimoji="0" lang="ko-KR" altLang="en-US" sz="9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캡쳐를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해주시기 바랍니다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각 카드사 결제 페이지 필수 연동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53" y="1930696"/>
            <a:ext cx="2502030" cy="41719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004" y="1930697"/>
            <a:ext cx="2505453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5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456243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신한카드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Group 132"/>
          <p:cNvGraphicFramePr>
            <a:graphicFrameLocks noGrp="1"/>
          </p:cNvGraphicFramePr>
          <p:nvPr>
            <p:extLst/>
          </p:nvPr>
        </p:nvGraphicFramePr>
        <p:xfrm>
          <a:off x="5292080" y="1824030"/>
          <a:ext cx="3419475" cy="1417781"/>
        </p:xfrm>
        <a:graphic>
          <a:graphicData uri="http://schemas.openxmlformats.org/drawingml/2006/table">
            <a:tbl>
              <a:tblPr/>
              <a:tblGrid>
                <a:gridCol w="395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3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공통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해당 화면은 예시 사항이며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실제로 홈페이지에 적용 후 화면 </a:t>
                      </a:r>
                      <a:r>
                        <a:rPr kumimoji="0" lang="ko-KR" altLang="en-US" sz="9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캡쳐를</a:t>
                      </a:r>
                      <a:r>
                        <a:rPr kumimoji="0" lang="ko-KR" altLang="en-US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해주시기 바랍니다</a:t>
                      </a:r>
                      <a:r>
                        <a:rPr kumimoji="0" lang="en-US" altLang="ko-KR" sz="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04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45720" marR="45720" marT="45708" marB="45708" anchor="ctr" horzOverflow="overflow">
                    <a:lnL>
                      <a:noFill/>
                    </a:lnL>
                    <a:lnR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각 카드사 결제 페이지 필수 연동</a:t>
                      </a:r>
                    </a:p>
                  </a:txBody>
                  <a:tcPr marL="45720" marR="45720" marT="45708" marB="45708" anchor="ctr" horzOverflow="overflow">
                    <a:lnL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07" y="1564861"/>
            <a:ext cx="2947531" cy="49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3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269634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BC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541" y="1983005"/>
            <a:ext cx="5138918" cy="406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4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764215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국민카드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75" y="1624358"/>
            <a:ext cx="3060850" cy="478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872405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현대카드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407" y="1727975"/>
            <a:ext cx="2745185" cy="45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359407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삼성카드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109" y="1598579"/>
            <a:ext cx="2893782" cy="483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4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221662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하나카드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918" y="1526028"/>
            <a:ext cx="4068164" cy="498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37279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롯데카드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301" y="1637589"/>
            <a:ext cx="4211398" cy="475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0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967298"/>
              </p:ext>
            </p:extLst>
          </p:nvPr>
        </p:nvGraphicFramePr>
        <p:xfrm>
          <a:off x="359532" y="620688"/>
          <a:ext cx="842493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56">
                  <a:extLst>
                    <a:ext uri="{9D8B030D-6E8A-4147-A177-3AD203B41FA5}">
                      <a16:colId xmlns:a16="http://schemas.microsoft.com/office/drawing/2014/main" val="379354469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22243887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3276029301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4193868452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130923404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19565978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공통사항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ea"/>
                          <a:ea typeface="+mn-ea"/>
                        </a:rPr>
                        <a:t>업체명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작성일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작성자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내용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1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41051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농협카드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153779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359532" y="1484783"/>
            <a:ext cx="8424936" cy="506377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320" y="1660896"/>
            <a:ext cx="2815360" cy="471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470</Words>
  <Application>Microsoft Office PowerPoint</Application>
  <PresentationFormat>화면 슬라이드 쇼(4:3)</PresentationFormat>
  <Paragraphs>181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나눔고딕</vt:lpstr>
      <vt:lpstr>나눔고딕 ExtraBold</vt:lpstr>
      <vt:lpstr>맑은 고딕</vt:lpstr>
      <vt:lpstr>Arial</vt:lpstr>
      <vt:lpstr>Tahoma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손연준</dc:creator>
  <cp:lastModifiedBy>김나영-EPC</cp:lastModifiedBy>
  <cp:revision>24</cp:revision>
  <dcterms:modified xsi:type="dcterms:W3CDTF">2025-03-05T09:12:53Z</dcterms:modified>
</cp:coreProperties>
</file>